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77" r:id="rId4"/>
    <p:sldId id="279" r:id="rId5"/>
    <p:sldId id="278" r:id="rId6"/>
    <p:sldId id="259" r:id="rId7"/>
    <p:sldId id="267" r:id="rId8"/>
    <p:sldId id="260" r:id="rId9"/>
    <p:sldId id="272" r:id="rId10"/>
    <p:sldId id="273" r:id="rId11"/>
    <p:sldId id="266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0E5"/>
    <a:srgbClr val="F1F4F9"/>
    <a:srgbClr val="B9C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57253" autoAdjust="0"/>
  </p:normalViewPr>
  <p:slideViewPr>
    <p:cSldViewPr snapToGrid="0">
      <p:cViewPr>
        <p:scale>
          <a:sx n="40" d="100"/>
          <a:sy n="40" d="100"/>
        </p:scale>
        <p:origin x="2309" y="13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883BA-DE77-49BB-9017-467F919B387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C83B4-F054-4A6C-8ABF-78BFD4F19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1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5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2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dirty="0"/>
          </a:p>
          <a:p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7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3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9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1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6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4C83B4-F054-4A6C-8ABF-78BFD4F196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rgbClr val="B9C9E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nopes.com/" TargetMode="External"/><Relationship Id="rId7" Type="http://schemas.openxmlformats.org/officeDocument/2006/relationships/hyperlink" Target="https://www.poynter.org/ifc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www.allsides.com/media-bias/media-bias-ratings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s://go-gale-com.library.pittstate.edu/ps/start.do?p=OVIC&amp;u=psu_mai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oxforddictionaries.com/definition/echo_chamber" TargetMode="External"/><Relationship Id="rId3" Type="http://schemas.openxmlformats.org/officeDocument/2006/relationships/hyperlink" Target="https://en.oxforddictionaries.com/definition/us/misinformation" TargetMode="External"/><Relationship Id="rId7" Type="http://schemas.openxmlformats.org/officeDocument/2006/relationships/hyperlink" Target="https://www.ted.com/talks/eli_pariser_beware_online_filter_bubb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rriam-webster.com/dictionary/propaganda" TargetMode="External"/><Relationship Id="rId5" Type="http://schemas.openxmlformats.org/officeDocument/2006/relationships/hyperlink" Target="https://www.dictionary.com/browse/satire" TargetMode="External"/><Relationship Id="rId4" Type="http://schemas.openxmlformats.org/officeDocument/2006/relationships/hyperlink" Target="https://www.poynter.org/reporting-editing/2010/why-journalists-make-mistakes-what-we-can-do-about-them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oxforddictionaries.com/definition/echo_chamber" TargetMode="External"/><Relationship Id="rId3" Type="http://schemas.openxmlformats.org/officeDocument/2006/relationships/hyperlink" Target="https://en.oxforddictionaries.com/definition/us/misinformation" TargetMode="External"/><Relationship Id="rId7" Type="http://schemas.openxmlformats.org/officeDocument/2006/relationships/hyperlink" Target="https://www.ted.com/talks/eli_pariser_beware_online_filter_bubbl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rriam-webster.com/dictionary/propaganda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www.dictionary.com/browse/satire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s://www.poynter.org/reporting-editing/2010/why-journalists-make-mistakes-what-we-can-do-about-them/" TargetMode="Externa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eli_pariser_beware_online_filter_bubbl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en.oxforddictionaries.com/definition/echo_chamb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sense.org/education/asset/document/student-handout-reverse-image-searc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-343823"/>
            <a:ext cx="12668250" cy="2209800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NEWS DETECTION USING 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77A12-5591-FC5D-36A1-1ACAAA527BD3}"/>
              </a:ext>
            </a:extLst>
          </p:cNvPr>
          <p:cNvSpPr txBox="1"/>
          <p:nvPr/>
        </p:nvSpPr>
        <p:spPr>
          <a:xfrm>
            <a:off x="7543800" y="3542378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</a:t>
            </a:r>
            <a:r>
              <a:rPr lang="en-US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D.SANDHIYA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P.PRIYADHARSHINI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S.SRIABI</a:t>
            </a:r>
          </a:p>
          <a:p>
            <a:r>
              <a:rPr lang="en-US" altLang="en-US" sz="3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R.NAVEENA</a:t>
            </a:r>
            <a:endParaRPr lang="en-IN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88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71437"/>
            <a:ext cx="121348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9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699" y="255810"/>
            <a:ext cx="9853613" cy="1280890"/>
          </a:xfrm>
        </p:spPr>
        <p:txBody>
          <a:bodyPr/>
          <a:lstStyle/>
          <a:p>
            <a:r>
              <a:rPr lang="en-US" dirty="0"/>
              <a:t>Fact Checking: Sensational Headlines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8845C2AC-5C8A-4D9F-B777-D8B799255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021" b="367"/>
          <a:stretch/>
        </p:blipFill>
        <p:spPr>
          <a:xfrm>
            <a:off x="391042" y="1436846"/>
            <a:ext cx="4242078" cy="1280890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CDDD0C29-41FF-4F7F-A85D-57BC18DD96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0575" b="20083"/>
          <a:stretch/>
        </p:blipFill>
        <p:spPr>
          <a:xfrm>
            <a:off x="8182176" y="878895"/>
            <a:ext cx="3231300" cy="2396791"/>
          </a:xfrm>
          <a:prstGeom prst="rect">
            <a:avLst/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0F3B5EE0-90B7-4829-82A9-CF39048CE0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262" b="15468"/>
          <a:stretch/>
        </p:blipFill>
        <p:spPr>
          <a:xfrm>
            <a:off x="297456" y="4172117"/>
            <a:ext cx="4772166" cy="1703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506FE2-9873-410E-988B-CB3659E32432}"/>
              </a:ext>
            </a:extLst>
          </p:cNvPr>
          <p:cNvSpPr txBox="1"/>
          <p:nvPr/>
        </p:nvSpPr>
        <p:spPr>
          <a:xfrm>
            <a:off x="6929609" y="3502165"/>
            <a:ext cx="334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Different perspective</a:t>
            </a:r>
          </a:p>
        </p:txBody>
      </p:sp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B7E53774-31D0-4A02-BCA0-649B737441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906" b="28659"/>
          <a:stretch/>
        </p:blipFill>
        <p:spPr>
          <a:xfrm>
            <a:off x="7205031" y="3916966"/>
            <a:ext cx="4689513" cy="26852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7C83-9605-42F1-9052-8CED6DF67865}"/>
              </a:ext>
            </a:extLst>
          </p:cNvPr>
          <p:cNvSpPr txBox="1"/>
          <p:nvPr/>
        </p:nvSpPr>
        <p:spPr>
          <a:xfrm>
            <a:off x="1265104" y="3317499"/>
            <a:ext cx="334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Fact Checkers</a:t>
            </a:r>
          </a:p>
        </p:txBody>
      </p:sp>
    </p:spTree>
    <p:extLst>
      <p:ext uri="{BB962C8B-B14F-4D97-AF65-F5344CB8AC3E}">
        <p14:creationId xmlns:p14="http://schemas.microsoft.com/office/powerpoint/2010/main" val="338760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4C0A1C-C0FC-880D-0401-4ABA3721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0"/>
            <a:ext cx="9886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,mark,circle,round,help - free image from needpix.com">
            <a:extLst>
              <a:ext uri="{FF2B5EF4-FFF2-40B4-BE49-F238E27FC236}">
                <a16:creationId xmlns:a16="http://schemas.microsoft.com/office/drawing/2014/main" id="{2E46D44C-54EB-43E2-A075-00FA1FF1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85" y="2702838"/>
            <a:ext cx="2104174" cy="210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24FEC6B-4141-4AAF-B19C-93EC3D9945E4}"/>
              </a:ext>
            </a:extLst>
          </p:cNvPr>
          <p:cNvGrpSpPr/>
          <p:nvPr/>
        </p:nvGrpSpPr>
        <p:grpSpPr>
          <a:xfrm>
            <a:off x="5248111" y="1801943"/>
            <a:ext cx="6336402" cy="3905964"/>
            <a:chOff x="3455525" y="1611517"/>
            <a:chExt cx="6336402" cy="3905964"/>
          </a:xfrm>
        </p:grpSpPr>
        <p:pic>
          <p:nvPicPr>
            <p:cNvPr id="1028" name="Picture 4" descr="Tips Mempersiapkan Presentasi yang Efektif — Presentasi.net">
              <a:extLst>
                <a:ext uri="{FF2B5EF4-FFF2-40B4-BE49-F238E27FC236}">
                  <a16:creationId xmlns:a16="http://schemas.microsoft.com/office/drawing/2014/main" id="{B724EF70-5D67-402E-9EF2-EE57AAAD0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455" y="1611517"/>
              <a:ext cx="5846125" cy="3905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9BFF5B-74C5-48A4-91CA-B9BD5CE9395D}"/>
                </a:ext>
              </a:extLst>
            </p:cNvPr>
            <p:cNvSpPr/>
            <p:nvPr/>
          </p:nvSpPr>
          <p:spPr>
            <a:xfrm>
              <a:off x="3455525" y="4105398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Fake News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BD7FE1-8CC2-4CC2-BF17-B9C2AE4B4798}"/>
                </a:ext>
              </a:extLst>
            </p:cNvPr>
            <p:cNvSpPr/>
            <p:nvPr/>
          </p:nvSpPr>
          <p:spPr>
            <a:xfrm>
              <a:off x="5547117" y="1770392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Misinformation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99EB8A-B4D6-4392-B675-8C312B42492A}"/>
                </a:ext>
              </a:extLst>
            </p:cNvPr>
            <p:cNvSpPr/>
            <p:nvPr/>
          </p:nvSpPr>
          <p:spPr>
            <a:xfrm>
              <a:off x="7435127" y="4105398"/>
              <a:ext cx="2356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ln/>
                  <a:solidFill>
                    <a:srgbClr val="C00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Parody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6B528D-AAF5-49D2-92D5-5E8EC750D84C}"/>
              </a:ext>
            </a:extLst>
          </p:cNvPr>
          <p:cNvSpPr txBox="1"/>
          <p:nvPr/>
        </p:nvSpPr>
        <p:spPr>
          <a:xfrm>
            <a:off x="1368015" y="2096558"/>
            <a:ext cx="3539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1411602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543142"/>
              </p:ext>
            </p:extLst>
          </p:nvPr>
        </p:nvGraphicFramePr>
        <p:xfrm>
          <a:off x="1812617" y="469900"/>
          <a:ext cx="10074584" cy="6108701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642103">
                  <a:extLst>
                    <a:ext uri="{9D8B030D-6E8A-4147-A177-3AD203B41FA5}">
                      <a16:colId xmlns:a16="http://schemas.microsoft.com/office/drawing/2014/main" val="1634442271"/>
                    </a:ext>
                  </a:extLst>
                </a:gridCol>
                <a:gridCol w="6872225">
                  <a:extLst>
                    <a:ext uri="{9D8B030D-6E8A-4147-A177-3AD203B41FA5}">
                      <a16:colId xmlns:a16="http://schemas.microsoft.com/office/drawing/2014/main" val="425555976"/>
                    </a:ext>
                  </a:extLst>
                </a:gridCol>
                <a:gridCol w="1560256">
                  <a:extLst>
                    <a:ext uri="{9D8B030D-6E8A-4147-A177-3AD203B41FA5}">
                      <a16:colId xmlns:a16="http://schemas.microsoft.com/office/drawing/2014/main" val="1947586200"/>
                    </a:ext>
                  </a:extLst>
                </a:gridCol>
              </a:tblGrid>
              <a:tr h="6713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Misinformation</a:t>
                      </a:r>
                    </a:p>
                    <a:p>
                      <a:pPr algn="l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 or inaccurate information, especially that which is deliberately intended to deceive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/>
                        </a:rPr>
                        <a:t>Oxford English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737253"/>
                  </a:ext>
                </a:extLst>
              </a:tr>
              <a:tr h="100175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Publication Errors / Corrections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an action, statement, or publication which is inaccurate or incorrect. Reputable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news sources u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sually publish corrections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retractions.</a:t>
                      </a:r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4"/>
                        </a:rPr>
                        <a:t>Poynter.org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336899"/>
                  </a:ext>
                </a:extLst>
              </a:tr>
              <a:tr h="74824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Satire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noun 1. the use of irony, sarcasm, ridicule, or the like, in exposing, denouncing, or deriding vice, folly, etc.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5"/>
                        </a:rPr>
                        <a:t>Dictionary.com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500124"/>
                  </a:ext>
                </a:extLst>
              </a:tr>
              <a:tr h="671311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the spreading of ideas, information, or rumor for the purpose of helping or injuring an institution, a cause, or a person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hlinkClick r:id="rId6"/>
                        </a:rPr>
                        <a:t>Mirriam</a:t>
                      </a:r>
                      <a:r>
                        <a:rPr lang="en-US" sz="1400" dirty="0">
                          <a:hlinkClick r:id="rId6"/>
                        </a:rPr>
                        <a:t>-Webster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670"/>
                  </a:ext>
                </a:extLst>
              </a:tr>
              <a:tr h="9588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Filter Bubble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 bias created when algorithms predict what results a user wants to see based on information about their location, previous searches, likes, and more.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7"/>
                        </a:rPr>
                        <a:t>Filter Bubble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59699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Fake News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 consisting of deliberate inaccuracies, misinformation, or hoaxes spread via traditional print and broadcast news meant to mislead or trigger an emotional response and reaction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1301"/>
                  </a:ext>
                </a:extLst>
              </a:tr>
              <a:tr h="9000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Echo Chamber	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 environment in which a person encounters only beliefs or opinions that coincide with their own, so that their existing views are reinforced and alternate ideas are not considered.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8"/>
                        </a:rPr>
                        <a:t>Oxford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3959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1319872" y="46924"/>
            <a:ext cx="10949049" cy="1358901"/>
          </a:xfrm>
          <a:prstGeom prst="ellipse">
            <a:avLst/>
          </a:prstGeom>
          <a:solidFill>
            <a:schemeClr val="bg1">
              <a:alpha val="1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pic>
        <p:nvPicPr>
          <p:cNvPr id="1026" name="Picture 2" descr="Silhouette vector clip art of umbrella | Free SVG">
            <a:extLst>
              <a:ext uri="{FF2B5EF4-FFF2-40B4-BE49-F238E27FC236}">
                <a16:creationId xmlns:a16="http://schemas.microsoft.com/office/drawing/2014/main" id="{60BC6937-7CBC-4C02-9065-77B8D2FCE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" y="1073178"/>
            <a:ext cx="1843524" cy="18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96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696305"/>
              </p:ext>
            </p:extLst>
          </p:nvPr>
        </p:nvGraphicFramePr>
        <p:xfrm>
          <a:off x="1562099" y="469900"/>
          <a:ext cx="10325101" cy="6108701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682936">
                  <a:extLst>
                    <a:ext uri="{9D8B030D-6E8A-4147-A177-3AD203B41FA5}">
                      <a16:colId xmlns:a16="http://schemas.microsoft.com/office/drawing/2014/main" val="1634442271"/>
                    </a:ext>
                  </a:extLst>
                </a:gridCol>
                <a:gridCol w="7043112">
                  <a:extLst>
                    <a:ext uri="{9D8B030D-6E8A-4147-A177-3AD203B41FA5}">
                      <a16:colId xmlns:a16="http://schemas.microsoft.com/office/drawing/2014/main" val="425555976"/>
                    </a:ext>
                  </a:extLst>
                </a:gridCol>
                <a:gridCol w="1599053">
                  <a:extLst>
                    <a:ext uri="{9D8B030D-6E8A-4147-A177-3AD203B41FA5}">
                      <a16:colId xmlns:a16="http://schemas.microsoft.com/office/drawing/2014/main" val="1947586200"/>
                    </a:ext>
                  </a:extLst>
                </a:gridCol>
              </a:tblGrid>
              <a:tr h="6713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Misinformation</a:t>
                      </a:r>
                    </a:p>
                    <a:p>
                      <a:pPr algn="l"/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False or inaccurate information, especially that which is deliberately intended to deceive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hlinkClick r:id="rId3"/>
                        </a:rPr>
                        <a:t>Oxford English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737253"/>
                  </a:ext>
                </a:extLst>
              </a:tr>
              <a:tr h="100175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Publication Errors / Corrections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an action, statement, or publication which is inaccurate or incorrect. Reputable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news sources u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sually publish corrections</a:t>
                      </a:r>
                      <a:r>
                        <a:rPr 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 retractions.</a:t>
                      </a:r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4"/>
                        </a:rPr>
                        <a:t>Poynter.org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336899"/>
                  </a:ext>
                </a:extLst>
              </a:tr>
              <a:tr h="74824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Satire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noun 1. the use of irony, sarcasm, ridicule, or the like, in exposing, denouncing, or deriding vice, folly, etc.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5"/>
                        </a:rPr>
                        <a:t>Dictionary.com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500124"/>
                  </a:ext>
                </a:extLst>
              </a:tr>
              <a:tr h="671311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the spreading of ideas, information, or rumor for the purpose of helping or injuring an institution, a cause, or a person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hlinkClick r:id="rId6"/>
                        </a:rPr>
                        <a:t>Mirriam</a:t>
                      </a:r>
                      <a:r>
                        <a:rPr lang="en-US" sz="1400" dirty="0">
                          <a:hlinkClick r:id="rId6"/>
                        </a:rPr>
                        <a:t>-Webster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31670"/>
                  </a:ext>
                </a:extLst>
              </a:tr>
              <a:tr h="9588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Filter Bubble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 bias created when algorithms predict what results a user wants to see based on information about their location, previous searches, likes, and more.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7"/>
                        </a:rPr>
                        <a:t>Filter Bubble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59699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Fake News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 consisting of deliberate inaccuracies, misinformation, or hoaxes spread via traditional print and broadcast news meant to mislead or trigger an emotional response and reaction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1301"/>
                  </a:ext>
                </a:extLst>
              </a:tr>
              <a:tr h="9000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Echo Chamber	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 environment in which a person encounters only beliefs or opinions that coincide with their own, so that their existing views are reinforced and alternate ideas are not considered.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8"/>
                        </a:rPr>
                        <a:t>Oxford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3959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1063198" y="1650505"/>
            <a:ext cx="10949049" cy="1358901"/>
          </a:xfrm>
          <a:prstGeom prst="ellipse">
            <a:avLst/>
          </a:prstGeom>
          <a:solidFill>
            <a:schemeClr val="bg1">
              <a:alpha val="1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4E13E7-EF56-4335-838C-7A06F65877B4}"/>
              </a:ext>
            </a:extLst>
          </p:cNvPr>
          <p:cNvGrpSpPr/>
          <p:nvPr/>
        </p:nvGrpSpPr>
        <p:grpSpPr>
          <a:xfrm>
            <a:off x="1499575" y="3610626"/>
            <a:ext cx="10450148" cy="3247374"/>
            <a:chOff x="-10270395" y="2329955"/>
            <a:chExt cx="10450148" cy="32473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D5FA15-71AE-470E-981D-B199502626A0}"/>
                </a:ext>
              </a:extLst>
            </p:cNvPr>
            <p:cNvSpPr/>
            <p:nvPr/>
          </p:nvSpPr>
          <p:spPr>
            <a:xfrm>
              <a:off x="-10270395" y="2329955"/>
              <a:ext cx="10450148" cy="3247374"/>
            </a:xfrm>
            <a:prstGeom prst="rect">
              <a:avLst/>
            </a:prstGeom>
            <a:solidFill>
              <a:srgbClr val="C2D0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Daily show rebrand | Show, Shows">
              <a:extLst>
                <a:ext uri="{FF2B5EF4-FFF2-40B4-BE49-F238E27FC236}">
                  <a16:creationId xmlns:a16="http://schemas.microsoft.com/office/drawing/2014/main" id="{DCAC1255-47B0-49B8-A65F-AD4389B2B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222269" y="3210694"/>
              <a:ext cx="2665937" cy="149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hane Gillis Will Not Be Joining 'SNL' - Broadcasting &amp; Cable">
              <a:extLst>
                <a:ext uri="{FF2B5EF4-FFF2-40B4-BE49-F238E27FC236}">
                  <a16:creationId xmlns:a16="http://schemas.microsoft.com/office/drawing/2014/main" id="{9A703A7F-5549-4761-8DAD-8B8A56749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59132" y="3210694"/>
              <a:ext cx="1427621" cy="1211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he Onion, A/V Club, Clickhole Unionize With Writers Guild of ...">
              <a:extLst>
                <a:ext uri="{FF2B5EF4-FFF2-40B4-BE49-F238E27FC236}">
                  <a16:creationId xmlns:a16="http://schemas.microsoft.com/office/drawing/2014/main" id="{651C9318-ECA5-4293-9406-A58059DA8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34310" y="3210694"/>
              <a:ext cx="2665937" cy="1500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321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122938"/>
              </p:ext>
            </p:extLst>
          </p:nvPr>
        </p:nvGraphicFramePr>
        <p:xfrm>
          <a:off x="1354296" y="956038"/>
          <a:ext cx="10325101" cy="3016081"/>
        </p:xfrm>
        <a:graphic>
          <a:graphicData uri="http://schemas.openxmlformats.org/drawingml/2006/table">
            <a:tbl>
              <a:tblPr bandRow="1">
                <a:tableStyleId>{0660B408-B3CF-4A94-85FC-2B1E0A45F4A2}</a:tableStyleId>
              </a:tblPr>
              <a:tblGrid>
                <a:gridCol w="1682936">
                  <a:extLst>
                    <a:ext uri="{9D8B030D-6E8A-4147-A177-3AD203B41FA5}">
                      <a16:colId xmlns:a16="http://schemas.microsoft.com/office/drawing/2014/main" val="1634442271"/>
                    </a:ext>
                  </a:extLst>
                </a:gridCol>
                <a:gridCol w="7043112">
                  <a:extLst>
                    <a:ext uri="{9D8B030D-6E8A-4147-A177-3AD203B41FA5}">
                      <a16:colId xmlns:a16="http://schemas.microsoft.com/office/drawing/2014/main" val="425555976"/>
                    </a:ext>
                  </a:extLst>
                </a:gridCol>
                <a:gridCol w="1599053">
                  <a:extLst>
                    <a:ext uri="{9D8B030D-6E8A-4147-A177-3AD203B41FA5}">
                      <a16:colId xmlns:a16="http://schemas.microsoft.com/office/drawing/2014/main" val="1947586200"/>
                    </a:ext>
                  </a:extLst>
                </a:gridCol>
              </a:tblGrid>
              <a:tr h="9588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Filter Bubble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 bias created when algorithms predict what results a user wants to see based on information about their location, previous searches, likes, and more.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3"/>
                        </a:rPr>
                        <a:t>Filter Bubble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459699"/>
                  </a:ext>
                </a:extLst>
              </a:tr>
              <a:tr h="11571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Fake News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propaganda consisting of deliberate inaccuracies, misinformation, or hoaxes spread via traditional print and broadcast news meant to mislead or trigger an emotional response and reaction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31301"/>
                  </a:ext>
                </a:extLst>
              </a:tr>
              <a:tr h="90005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Echo Chamber	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 environment in which a person encounters only beliefs or opinions that coincide with their own, so that their existing views are reinforced and alternate ideas are not considered. 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linkClick r:id="rId4"/>
                        </a:rPr>
                        <a:t>Oxford Dictionary</a:t>
                      </a:r>
                      <a:endParaRPr lang="en-US" sz="14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033959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407043" y="1539408"/>
            <a:ext cx="11586258" cy="1608906"/>
          </a:xfrm>
          <a:prstGeom prst="ellipse">
            <a:avLst/>
          </a:prstGeom>
          <a:solidFill>
            <a:schemeClr val="bg1">
              <a:alpha val="13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8BF78-9DFE-42AE-AD14-6D7D85F4D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362" y="4810849"/>
            <a:ext cx="2026353" cy="1091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85AE7-2EEB-4445-B2EF-8EA9057C3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489" y="4891490"/>
            <a:ext cx="2176864" cy="10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s will run into news or news like sites that can contain different types of misleading content.&#10;Some can include:&#10;Misinformation. Errors. Satire. Sponsored content. ClickBait. Partisan content. Conspiracy theories." title="Different types of misleading content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4" y="62495"/>
            <a:ext cx="9354386" cy="6732006"/>
          </a:xfrm>
        </p:spPr>
      </p:pic>
    </p:spTree>
    <p:extLst>
      <p:ext uri="{BB962C8B-B14F-4D97-AF65-F5344CB8AC3E}">
        <p14:creationId xmlns:p14="http://schemas.microsoft.com/office/powerpoint/2010/main" val="191039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37" y="0"/>
            <a:ext cx="7064889" cy="731444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E3B07AE2-3C15-4304-B0AE-3D9727FD3EDE}"/>
              </a:ext>
            </a:extLst>
          </p:cNvPr>
          <p:cNvSpPr/>
          <p:nvPr/>
        </p:nvSpPr>
        <p:spPr>
          <a:xfrm rot="10800000">
            <a:off x="9296399" y="4338636"/>
            <a:ext cx="942975" cy="566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2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699" y="255810"/>
            <a:ext cx="9853613" cy="1280890"/>
          </a:xfrm>
        </p:spPr>
        <p:txBody>
          <a:bodyPr/>
          <a:lstStyle/>
          <a:p>
            <a:r>
              <a:rPr lang="en-US" dirty="0"/>
              <a:t>Fact Checking: Images</a:t>
            </a: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37" y="0"/>
            <a:ext cx="530096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9400" y="1536700"/>
            <a:ext cx="478710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Images are powerful tools. They can: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Help sell a story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strong emotional response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Confirm a narrative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Create doubt</a:t>
            </a:r>
          </a:p>
        </p:txBody>
      </p:sp>
    </p:spTree>
    <p:extLst>
      <p:ext uri="{BB962C8B-B14F-4D97-AF65-F5344CB8AC3E}">
        <p14:creationId xmlns:p14="http://schemas.microsoft.com/office/powerpoint/2010/main" val="2301608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62" b="1917"/>
          <a:stretch/>
        </p:blipFill>
        <p:spPr>
          <a:xfrm>
            <a:off x="5288280" y="209984"/>
            <a:ext cx="5556885" cy="6084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889760"/>
            <a:ext cx="382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if images have been altered or context removed</a:t>
            </a:r>
          </a:p>
        </p:txBody>
      </p:sp>
    </p:spTree>
    <p:extLst>
      <p:ext uri="{BB962C8B-B14F-4D97-AF65-F5344CB8AC3E}">
        <p14:creationId xmlns:p14="http://schemas.microsoft.com/office/powerpoint/2010/main" val="386813883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2022</TotalTime>
  <Words>586</Words>
  <Application>Microsoft Office PowerPoint</Application>
  <PresentationFormat>Widescreen</PresentationFormat>
  <Paragraphs>79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FAKE NEWS DETECTION USING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 Checking: Images</vt:lpstr>
      <vt:lpstr>PowerPoint Presentation</vt:lpstr>
      <vt:lpstr>PowerPoint Presentation</vt:lpstr>
      <vt:lpstr>Fact Checking: Sensational Headlines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Leon JR</dc:creator>
  <cp:lastModifiedBy>sandhiya Duraisamy</cp:lastModifiedBy>
  <cp:revision>95</cp:revision>
  <dcterms:created xsi:type="dcterms:W3CDTF">2019-06-04T20:20:36Z</dcterms:created>
  <dcterms:modified xsi:type="dcterms:W3CDTF">2023-11-01T15:58:48Z</dcterms:modified>
</cp:coreProperties>
</file>